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1" r:id="rId4"/>
    <p:sldId id="273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3513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326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533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3584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754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8864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573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627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697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867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8491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0763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4852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274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2232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0818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205C-494B-4174-8A2B-2BDA072A959B}" type="datetimeFigureOut">
              <a:rPr lang="hr-HR" smtClean="0"/>
              <a:t>30.10.2020.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3EF563-E6D0-4994-8A49-5558060112F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033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natjecaji.lag.adrion@gmail.co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lag-adrion.h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69CAFDB9-DE98-4EAD-BFCC-6B2737F20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509" y="1372040"/>
            <a:ext cx="5777365" cy="4988436"/>
          </a:xfrm>
          <a:prstGeom prst="rect">
            <a:avLst/>
          </a:prstGeom>
        </p:spPr>
      </p:pic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596597" y="5485960"/>
            <a:ext cx="7766936" cy="109689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r-HR" dirty="0"/>
              <a:t>NATJEČAJ ZA PROVEDBU TIPA OPERACIJE 3.2.1. </a:t>
            </a:r>
          </a:p>
          <a:p>
            <a:pPr algn="ctr"/>
            <a:r>
              <a:rPr lang="hr-HR" dirty="0"/>
              <a:t>„Ulaganje u pokretanje, poboljšanje ili proširenje lokalnih temeljnih usluga za ruralno stanovništvo, uključujući slobodno vrijeme i kulturne aktivnosti te povezanu infrastrukturu”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373F45C-090A-4584-8797-96725C550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669" y="176534"/>
            <a:ext cx="2743044" cy="105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Natječaj LAG-a ADRION za mjeru 3.2.1.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Natječaj je objavljen 24.rujna 2020.g. 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Iznos raspoloživih sredstava je 2.851.900,08 HRK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Prijave na natječaj traju od 24.studenoga 2020.godine do 24.prosinca 2020.g.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Picture 2" descr="https://lag-adrion.hr/wp-content/uploads/2020/09/natjecaj-3-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296" y="4399006"/>
            <a:ext cx="4016925" cy="210888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9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Predmet i svrha natječaja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7334" y="2160589"/>
            <a:ext cx="9166882" cy="3880773"/>
          </a:xfrm>
        </p:spPr>
        <p:txBody>
          <a:bodyPr/>
          <a:lstStyle/>
          <a:p>
            <a:r>
              <a:rPr lang="hr-HR" b="1" dirty="0"/>
              <a:t>Predmet:</a:t>
            </a:r>
            <a:r>
              <a:rPr lang="hr-HR" dirty="0"/>
              <a:t> Ulaganje u pokretanje, poboljšanje ili proširenje lokalnih temeljnih usluga za ruralno stanovništvo, uključujući slobodno vrijeme i kulturne aktivnosti te povezanu infrastrukturu za nositelje projekata koji imaju sjedište na području LAG-a „ADRION“ </a:t>
            </a:r>
          </a:p>
          <a:p>
            <a:pPr marL="0" indent="0">
              <a:buNone/>
            </a:pPr>
            <a:r>
              <a:rPr lang="hr-HR" dirty="0"/>
              <a:t> </a:t>
            </a:r>
          </a:p>
          <a:p>
            <a:r>
              <a:rPr lang="hr-HR" b="1" dirty="0"/>
              <a:t>Svrha:</a:t>
            </a:r>
            <a:r>
              <a:rPr lang="hr-HR" dirty="0"/>
              <a:t> Poboljšanje životnih uvjeta u ruralnim sredinama, doprinos atraktivnosti sela i njegovom razvojnom potencijalu za druge aktivnosti te poticanje rasta i društveno - ekonomske održivosti kroz potporu ulaganjima u osnivanje, poboljšanje ili proširenje lokalnih temeljnih usluga za ruralno stanovništvo, uključujući slobodno vrijeme i kulturu, te pripadajuću infrastrukturu.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4839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Iznos, udio i intenzitet javne potpore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Najniža ukupna vrijednost projekta i javne potpore iznosi 15.000 EUR u kunskoj protuvrijednosti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Najviša vrijednost javne potpore po projektu iznosi 30.000 EUR u kunskoj protuvrijednosti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Sredstva potpore osiguravaju se iz proračuna Europske unije i državnog proračuna Republike Hrvatske, od čega Europska unija sudjeluje s 90%, dok Republika Hrvatska s 10% udjela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41784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Prihvatljivi prijavitelji: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19669" y="1930400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hr-HR" dirty="0"/>
              <a:t>jedinica lokalne samouprave</a:t>
            </a:r>
          </a:p>
          <a:p>
            <a:r>
              <a:rPr lang="hr-HR" dirty="0"/>
              <a:t>trgovačko društvo u većinskom vlasništvu jedinica lokalne samouprave</a:t>
            </a:r>
          </a:p>
          <a:p>
            <a:r>
              <a:rPr lang="hr-HR" dirty="0"/>
              <a:t>javna ustanova neprofitnog karaktera u kojoj su osnivači jedinice lokalne samouprave osim javnih vatrogasnih postrojbi, lokalnih i regionalnih razvojnih agencija, škola</a:t>
            </a:r>
          </a:p>
          <a:p>
            <a:r>
              <a:rPr lang="hr-HR" dirty="0"/>
              <a:t>udruga koja se bavi humanitarnim i društvenim djelatnostima od posebnog interesa za lokalno stanovništvo i čije su djelatnosti u skladu s ciljnim skupinama i klasifikacijom djelatnosti udruga, povezana s prihvatljivim ulaganjem (isključujući lokalne akcijske grupe, zajednice udruga, zaklade, </a:t>
            </a:r>
            <a:r>
              <a:rPr lang="hr-HR" dirty="0" err="1"/>
              <a:t>fundacije</a:t>
            </a:r>
            <a:r>
              <a:rPr lang="hr-HR" dirty="0"/>
              <a:t>)</a:t>
            </a:r>
          </a:p>
          <a:p>
            <a:r>
              <a:rPr lang="hr-HR" dirty="0"/>
              <a:t>vjerska zajednica koja ima organizacijski oblik na lokalnom nivou i koja se bavi humanitarnim i društvenim djelatnostima od posebnog interesa za lokalno stanovništvo i</a:t>
            </a:r>
          </a:p>
          <a:p>
            <a:r>
              <a:rPr lang="hr-HR" dirty="0"/>
              <a:t>lokalna akcijska grupa koja je odabrana unutar Programa.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986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Kriteriji za isključenje nositelja projekta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U okviru ovog Natječaja, potpora se </a:t>
            </a:r>
            <a:r>
              <a:rPr lang="hr-HR" u="sng" dirty="0"/>
              <a:t>ne može </a:t>
            </a:r>
            <a:r>
              <a:rPr lang="hr-HR" dirty="0"/>
              <a:t>dodijeliti nositelju projekta: </a:t>
            </a:r>
          </a:p>
          <a:p>
            <a:r>
              <a:rPr lang="hr-HR" dirty="0"/>
              <a:t>koji nema sjedište na području LAG obuhvata</a:t>
            </a:r>
          </a:p>
          <a:p>
            <a:r>
              <a:rPr lang="hr-HR" dirty="0"/>
              <a:t>koji je dostavio lažne podatke pri dostavi prijave projekta i dokumentacije (nositelj projekta se isključuje iz iste mjere ili vrste aktivnosti u kalendarskoj godini utvrđivanja i u sljedećoj kalendarskoj godini) </a:t>
            </a:r>
          </a:p>
          <a:p>
            <a:r>
              <a:rPr lang="hr-HR" dirty="0"/>
              <a:t>kojemu je ukupna procjena na temelju kriterija iz glave III članka 35. stavka 3. Delegirane uredbe Komisije (EU) br. 640/2014 dovela do utvrđivanja ozbiljne nesukladnosti (nositelj projekta se isključuje iz iste mjere ili vrste aktivnosti u kalendarskoj godini utvrđivanja i u sljedećoj kalendarskoj godini)</a:t>
            </a:r>
          </a:p>
          <a:p>
            <a:r>
              <a:rPr lang="hr-HR" dirty="0"/>
              <a:t> 4. koji nema podmirene odnosno uređene obveze prema državnom proračunu Republike Hrvatske </a:t>
            </a:r>
          </a:p>
        </p:txBody>
      </p:sp>
    </p:spTree>
    <p:extLst>
      <p:ext uri="{BB962C8B-B14F-4D97-AF65-F5344CB8AC3E}">
        <p14:creationId xmlns:p14="http://schemas.microsoft.com/office/powerpoint/2010/main" val="369947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Broj prijava projekata po nositelju projekta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Jedan (isti) nositelj projekta može podnijeti najviše dvije prijave projekta, za različitu vrstu prihvatljivih projekata</a:t>
            </a:r>
          </a:p>
          <a:p>
            <a:r>
              <a:rPr lang="hr-HR" dirty="0"/>
              <a:t>Ako jedan (isti) nositelj projekta podnese više od jedne prijave projekta za projekte iste vrste, u obzir će se uzeti prijava projekta s najranijim vremenom podnošenja</a:t>
            </a:r>
          </a:p>
          <a:p>
            <a:r>
              <a:rPr lang="hr-HR" dirty="0"/>
              <a:t>U sklopu ovog Natječaja potpora se može dodijeliti za najviše dva projekta s područja jedne (iste) jedinice lokalne samouprave samo ako se radi o prijavi različitih projekata.</a:t>
            </a:r>
          </a:p>
          <a:p>
            <a:r>
              <a:rPr lang="hr-HR" dirty="0"/>
              <a:t>Nositelji projekta koji su u postupku dodjele sredstava u sklopu nacionalnog natječaja za TO 7.4.1. mogu istovremeno biti u postupku odabira projekata temeljem ovog Natječaja, ali pod uvjetom da se radi o različitim projektima</a:t>
            </a:r>
          </a:p>
        </p:txBody>
      </p:sp>
    </p:spTree>
    <p:extLst>
      <p:ext uri="{BB962C8B-B14F-4D97-AF65-F5344CB8AC3E}">
        <p14:creationId xmlns:p14="http://schemas.microsoft.com/office/powerpoint/2010/main" val="215372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ic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474513"/>
              </p:ext>
            </p:extLst>
          </p:nvPr>
        </p:nvGraphicFramePr>
        <p:xfrm>
          <a:off x="1696995" y="568411"/>
          <a:ext cx="6120712" cy="5995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0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Podmjera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2" marR="3474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Operacija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2" marR="3474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Prihvatljivi projekti</a:t>
                      </a:r>
                      <a:endParaRPr lang="hr-H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2" marR="34742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4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600">
                          <a:effectLst/>
                        </a:rPr>
                        <a:t>Provedba operacija putem CLLD strategije (provedba LRS)</a:t>
                      </a:r>
                      <a:endParaRPr lang="hr-HR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2" marR="34742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600">
                          <a:effectLst/>
                        </a:rPr>
                        <a:t>3.2.1. Ulaganje u pokretanje, poboljšanje ili proširenje lokalnih temeljnih usluga za ruralno stanovništvo, uključujući slobodno vrijeme i kulturne aktivnosti te povezanu infrastrukturu</a:t>
                      </a:r>
                      <a:endParaRPr lang="hr-HR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2" marR="34742" marT="0" marB="0" vert="vert27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vatrogasni dom i spremište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društveni dom/kulturni centar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planinarski dom i sklonište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turistički informativni centar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dječje igralište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sportska građevine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objekt za slatkovodni sportski ribolov (ribički dom, nadstrešnica i drugo)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rekreacijska zona na rijekama i jezerima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biciklistička staza (koja nije sastavni dio ceste)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tematski put i park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građevina za ostvarivanje organizirane njege, odgoja, obrazovanja i zaštite djece do polaska u osnovnu školu (dječji vrtić, rekonstrukcija i opremanje prostora za izvođenje programa </a:t>
                      </a:r>
                      <a:r>
                        <a:rPr lang="hr-HR" sz="900" dirty="0" err="1">
                          <a:effectLst/>
                        </a:rPr>
                        <a:t>predškole</a:t>
                      </a:r>
                      <a:r>
                        <a:rPr lang="hr-HR" sz="900" dirty="0">
                          <a:effectLst/>
                        </a:rPr>
                        <a:t> u osnovnoj školi te rekonstrukcija i opremanje prostora za igraonicu pri knjižnici, zdravstvenoj, socijalnoj, kulturnoj i sportskoj ustanovi, udruzi te drugoj pravnoj osobi u kojima se provode kraći programi odgojno-obrazovnog rada s djecom rane i predškolske dobi)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javna zelena površina (park i slično)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pješačka staza (koja nije sastavni dio ceste)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pješačka zona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otvoreni odvodni kanal (koji nije sastavni dio ceste)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groblje (komunalna infrastruktura i prateće građevine)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tržnica 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javna prometna površina (trg, pothodnik, nadvožnjak, javne stube i prolaz koji nisu sastavni dio ceste)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građevina koja sadrži kombinaciju najmanje dvije od sljedećih vrsta projekata: vatrogasni dom i spremišta, društveni dom/kulturni centar, turističko informativni centar, dječji vrtić/igraonica (rekonstrukcija i opremanje prostora za igraonicu u kojima se provode kraći programi odgojno-obrazovnog rada s djecom rane i predškolske dobi) i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900" dirty="0">
                          <a:effectLst/>
                        </a:rPr>
                        <a:t>građevina koja sadrži kombinaciju najmanje dvije od sljedećih vrsta projekata: biciklističke staze, tematskog puta i parka, javne zelene površine, pješačke staze, pješačke zone, javne prometne površine. 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42" marR="3474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527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Neprihvatljivi troškovi: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7334" y="1631093"/>
            <a:ext cx="8596668" cy="472851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hr-HR" dirty="0"/>
              <a:t>porez na dodanu vrijednost (u daljnjem tekstu: PDV) u slučaju da je nositelj projekta porezni obveznik upisan u registar obveznika PDV-a te ima pravo na odbitak pretporeza</a:t>
            </a:r>
          </a:p>
          <a:p>
            <a:pPr lvl="0"/>
            <a:r>
              <a:rPr lang="hr-HR" dirty="0"/>
              <a:t>drugi porezi te propisane naknade i doprinosi</a:t>
            </a:r>
          </a:p>
          <a:p>
            <a:pPr lvl="0"/>
            <a:r>
              <a:rPr lang="hr-HR" dirty="0"/>
              <a:t>kamate</a:t>
            </a:r>
          </a:p>
          <a:p>
            <a:pPr lvl="0"/>
            <a:r>
              <a:rPr lang="hr-HR" dirty="0"/>
              <a:t>rabljeni strojevi i oprema</a:t>
            </a:r>
          </a:p>
          <a:p>
            <a:pPr lvl="0"/>
            <a:r>
              <a:rPr lang="hr-HR" dirty="0"/>
              <a:t>vozila</a:t>
            </a:r>
          </a:p>
          <a:p>
            <a:pPr lvl="0"/>
            <a:r>
              <a:rPr lang="hr-HR" dirty="0"/>
              <a:t>kupnja, zakup i najam nekretnina</a:t>
            </a:r>
          </a:p>
          <a:p>
            <a:pPr lvl="0"/>
            <a:r>
              <a:rPr lang="hr-HR" dirty="0"/>
              <a:t>održavanje građevine i opreme za održavanje građevine</a:t>
            </a:r>
          </a:p>
          <a:p>
            <a:pPr lvl="0"/>
            <a:r>
              <a:rPr lang="hr-HR" dirty="0"/>
              <a:t>nepredviđeni radovi u gradnji i ostali nepredviđeni troškovi</a:t>
            </a:r>
          </a:p>
          <a:p>
            <a:pPr lvl="0"/>
            <a:r>
              <a:rPr lang="hr-HR" dirty="0"/>
              <a:t>svi troškovi održavanja/zamjene i amortizacije</a:t>
            </a:r>
          </a:p>
          <a:p>
            <a:pPr lvl="0"/>
            <a:r>
              <a:rPr lang="hr-HR" dirty="0"/>
              <a:t>troškovi vezani uz ugovor o zakupu ili najmu, kao što su zakupnina i najamnina, troškovi refinanciranja kamata, režijski i operativni troškovi, troškovi osiguranja</a:t>
            </a:r>
          </a:p>
          <a:p>
            <a:pPr lvl="0"/>
            <a:r>
              <a:rPr lang="hr-HR" dirty="0"/>
              <a:t>novčane kazne, financijske kazne i troškovi parničnog postupka</a:t>
            </a:r>
          </a:p>
          <a:p>
            <a:pPr lvl="0"/>
            <a:r>
              <a:rPr lang="hr-HR" dirty="0"/>
              <a:t>troškovi nastali prije podnošenja zahtjeva za potporu, osim općih troškova</a:t>
            </a:r>
          </a:p>
          <a:p>
            <a:pPr lvl="0"/>
            <a:r>
              <a:rPr lang="hr-HR" dirty="0"/>
              <a:t>plaćanje u gotovini</a:t>
            </a:r>
          </a:p>
          <a:p>
            <a:pPr lvl="0"/>
            <a:r>
              <a:rPr lang="hr-HR" dirty="0"/>
              <a:t>troškovi vlastitog rada</a:t>
            </a:r>
          </a:p>
          <a:p>
            <a:pPr lvl="0"/>
            <a:r>
              <a:rPr lang="hr-HR" dirty="0"/>
              <a:t>operativni troškovi </a:t>
            </a:r>
          </a:p>
          <a:p>
            <a:pPr lvl="0"/>
            <a:r>
              <a:rPr lang="hr-HR" dirty="0"/>
              <a:t>plaće i druge naknade stalno zaposlenih djelatnika nositelja projekta i</a:t>
            </a:r>
          </a:p>
          <a:p>
            <a:pPr lvl="0"/>
            <a:r>
              <a:rPr lang="hr-HR" dirty="0"/>
              <a:t>troškovi započetih aktivnosti građenja. 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03764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Kriteriji odabira projekata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Kriteriji odabira projekata primjenjuju se na sve prijave projekata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Nositelju projekta ne može se dodijeliti veći iznos bodova u odnosu na ono što je zatraženo u prijavnom obrascu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Projekt mora ostvariti minimalni broj bodova kako bi prošao prag prolaznosti</a:t>
            </a:r>
          </a:p>
        </p:txBody>
      </p:sp>
    </p:spTree>
    <p:extLst>
      <p:ext uri="{BB962C8B-B14F-4D97-AF65-F5344CB8AC3E}">
        <p14:creationId xmlns:p14="http://schemas.microsoft.com/office/powerpoint/2010/main" val="359344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ic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127382"/>
              </p:ext>
            </p:extLst>
          </p:nvPr>
        </p:nvGraphicFramePr>
        <p:xfrm>
          <a:off x="2290118" y="609593"/>
          <a:ext cx="5222790" cy="5882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0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35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</a:rPr>
                        <a:t>MJERE LOKALNE RAZVOJNE STRATEGIJE LAG – A </a:t>
                      </a:r>
                      <a:endParaRPr lang="hr-H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3.2.1.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TIP OPERACIJE IZ PRR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7.4.1.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Doprinos poticanju razvoja zaleđa i drugih osobito nerazvijenih sredina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9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Projekt pridonosi poticanju razvoja jedne od sljedećih općina: Cista Provo, Lovreć, Proložac, Zmijavci, Runovići, Lokvičići, Podbablje, Zagvozd, Šestanovac, Zadvarje, Gradac i Podgora ili gradova, Imotski i Vrgorac ili dijelovi Dugog Rata, Omiša, Brela, Baške Vode i Tučepi iznad D 8 te naselja ispod 500 stanovnika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2.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Otvaranje novih i očuvanje postojećih radnih mjesta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Za novootvorena i očuvana radna mjesta – najmanje 3 novozaposlena ili zapošljavanje osobe s invaliditetom (minimalno jedne)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Za novootvorena i očuvana radna mjesta – najmanje 2 novozaposlena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8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Za novootvorena i očuvana radna mjesta – najmanje 1 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3.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Utjecaj mjeren brojem korisnika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Novu infrastrukturu/uslugu koristit će više od 70 korisnika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Novu infrastrukturu/uslugu koristit će između 20 i 70 korisnika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4.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Spremnost projekta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marL="27305" algn="just"/>
                      <a:r>
                        <a:rPr lang="hr-HR" sz="700">
                          <a:effectLst/>
                        </a:rPr>
                        <a:t>U prvoj fazi natječaja priložena je pravomoćna građevinska dozvola (ukoliko je potrebna)</a:t>
                      </a:r>
                      <a:endParaRPr lang="hr-HR" sz="7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marL="27305" algn="just"/>
                      <a:r>
                        <a:rPr lang="hr-HR" sz="700">
                          <a:effectLst/>
                        </a:rPr>
                        <a:t>U prvoj fazi natječaja priložen je glavni projekt (a građevinska dozvola, ukoliko je potrebna bit će priložena u drugoj fazi natječaja)</a:t>
                      </a:r>
                      <a:endParaRPr lang="hr-HR" sz="7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Doprinosi kvaliteti života sadržajima društvenih djelatnosti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37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Ulaganje u građevine za ostvarivanje organizirane njege, odgoja, obrazovanja i zaštite djece do polaska u osnovnu školu do </a:t>
                      </a:r>
                      <a:r>
                        <a:rPr lang="hr-HR" sz="700" u="sng">
                          <a:effectLst/>
                        </a:rPr>
                        <a:t>iznosa jedinične cijene,</a:t>
                      </a:r>
                      <a:endParaRPr lang="hr-HR" sz="7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Ulaganje u vatrogasni dom, društveni dom, kulturni centar, tržnicu, dječje igralište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10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1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Ulaganje u planinarski dom i sklonište, turistički informativni centar, sportsku građevinu, objekti za slatkovodni sportski ribolov, rekreacijske zone na rijekama i jezerima, biciklističku stazu (koja nije sastavni dio ceste), tematski put i park, javnu zelenu površinu (park i slično), pješačku stazu (koja nije sastavni dio ceste), pješačku zonu, otvoreni odvodni kanal (koji nije sastavni dio ceste), groblje, javnu prometnu površinu (trg, pothodnik, nadvožnjak, javne stube i prolaz koji nisu sastavni dio ceste).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6.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Dosadašnje korištenje EAFRD – 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Korisnik su sudjelovao u natječajima, ali nije ostvario poticaj i korisnik nije sudjelovao u natječajima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5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NAJVEĆI MOGUĆI BROJ BODOVA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60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3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 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>
                          <a:effectLst/>
                        </a:rPr>
                        <a:t>PRAG PROLAZNOSTI</a:t>
                      </a:r>
                      <a:endParaRPr lang="hr-H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700" dirty="0">
                          <a:effectLst/>
                        </a:rPr>
                        <a:t>5</a:t>
                      </a:r>
                      <a:endParaRPr lang="hr-H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38" marR="45338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418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Podnošenje prijave projekta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Prilikom podnošenja prijave projekta nositelj projekta obavezno dostavlja natječajnu dokumentaciju iz Priloga I. ovog natječaja</a:t>
            </a:r>
          </a:p>
          <a:p>
            <a:r>
              <a:rPr lang="hr-HR" dirty="0"/>
              <a:t>Prijave projekata podnose se u jednom (1) zatvorenom paketu/omotnici isključivo preporučenom poštom od 24. studenoga 2020.godine, a najkasnije do 24.prosinca 2020.godine na adresu:</a:t>
            </a:r>
          </a:p>
          <a:p>
            <a:pPr marL="0" indent="0" algn="ctr">
              <a:buNone/>
            </a:pPr>
            <a:r>
              <a:rPr lang="hr-HR" b="1" dirty="0"/>
              <a:t>LAG „ADRION”</a:t>
            </a:r>
          </a:p>
          <a:p>
            <a:pPr marL="0" indent="0" algn="ctr">
              <a:buNone/>
            </a:pPr>
            <a:r>
              <a:rPr lang="hr-HR" dirty="0"/>
              <a:t>Hrvatskih branitelja 31, </a:t>
            </a:r>
          </a:p>
          <a:p>
            <a:pPr marL="0" indent="0" algn="ctr">
              <a:buNone/>
            </a:pPr>
            <a:r>
              <a:rPr lang="hr-HR" dirty="0"/>
              <a:t>21255 Zadvarje</a:t>
            </a:r>
          </a:p>
        </p:txBody>
      </p:sp>
    </p:spTree>
    <p:extLst>
      <p:ext uri="{BB962C8B-B14F-4D97-AF65-F5344CB8AC3E}">
        <p14:creationId xmlns:p14="http://schemas.microsoft.com/office/powerpoint/2010/main" val="131791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3100" dirty="0">
                <a:solidFill>
                  <a:schemeClr val="tx1"/>
                </a:solidFill>
              </a:rPr>
              <a:t>Na zatvorenom paketu/omotnici mora biti jasno navedeno: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r-HR" sz="1600" dirty="0"/>
              <a:t>naziv ovog Natječaja: 3.2.1. Ulaganja u pokretanje, poboljšanje ili proširenje lokalnih temeljnih usluga za ruralno stanovništvo, uključujući slobodno vrijeme i kulturne aktivnosti te povezanu infrastrukturu</a:t>
            </a:r>
          </a:p>
          <a:p>
            <a:pPr lvl="0"/>
            <a:r>
              <a:rPr lang="hr-HR" sz="1600" dirty="0"/>
              <a:t>puni naziv i adresa nositelja projekta </a:t>
            </a:r>
          </a:p>
          <a:p>
            <a:pPr lvl="0"/>
            <a:r>
              <a:rPr lang="hr-HR" sz="1600" dirty="0"/>
              <a:t>na paketu/omotnici također mora biti zabilježen datum i točno vrijeme podnošenja prijave projekta. Prijave projekata poslane na način različit od gore navedenog (npr. faksom ili e-poštom) ili dostavljene na druge adrese bit će automatski isključene.</a:t>
            </a:r>
          </a:p>
          <a:p>
            <a:r>
              <a:rPr lang="hr-HR" sz="1600" dirty="0"/>
              <a:t>Napominjemo da datum i točno vrijeme podnošenja prijave projekta ne upisuje sam nositelj projekta. U slučaju podnošenja prijave projekta preporučenom poštom, datum i točno vrijeme podnošenja naznačuje djelatnik poštanskog/kurirskog ureda.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54432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Pitanja i odgovori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600" dirty="0"/>
              <a:t>Pitanja s jasno naznačenom referencom na ovaj Natječaj moguće je poslati od dana objave natječaja do 5 dana prije završetka podnošenja prijave projekata isključivo putem e-pošte na adresu: </a:t>
            </a:r>
            <a:r>
              <a:rPr lang="hr-HR" sz="1600" u="sng" dirty="0">
                <a:hlinkClick r:id="rId2"/>
              </a:rPr>
              <a:t>natjecaji.lag.adrion@gmail.com</a:t>
            </a:r>
            <a:endParaRPr lang="hr-HR" sz="1600" u="sng" dirty="0"/>
          </a:p>
          <a:p>
            <a:pPr marL="0" indent="0">
              <a:buNone/>
            </a:pPr>
            <a:endParaRPr lang="hr-HR" sz="1600" u="sng" dirty="0"/>
          </a:p>
          <a:p>
            <a:r>
              <a:rPr lang="hr-HR" sz="1600" dirty="0"/>
              <a:t>S ciljem jednakog tretmana, LAG „Adrion” ne može davati prethodno mišljenje vezano uz prihvatljivost nositelja projekta, projekta ili određenih troškova.</a:t>
            </a:r>
          </a:p>
        </p:txBody>
      </p:sp>
    </p:spTree>
    <p:extLst>
      <p:ext uri="{BB962C8B-B14F-4D97-AF65-F5344CB8AC3E}">
        <p14:creationId xmlns:p14="http://schemas.microsoft.com/office/powerpoint/2010/main" val="2682892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Objava rezultata Natječaja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Popis projekata koji su odabrani od strane LAG-a bit će objavljen na mrežnoj stranici LAG-a nakon pravomoćnosti svih odluka i utvrđivanja konačne rang liste.</a:t>
            </a:r>
          </a:p>
          <a:p>
            <a:r>
              <a:rPr lang="hr-HR" dirty="0"/>
              <a:t>Objava će uključivati najmanje sljedeće podatke:</a:t>
            </a:r>
          </a:p>
          <a:p>
            <a:pPr lvl="0"/>
            <a:r>
              <a:rPr lang="hr-HR" dirty="0"/>
              <a:t>naziv nositelja projekta</a:t>
            </a:r>
          </a:p>
          <a:p>
            <a:pPr lvl="0"/>
            <a:r>
              <a:rPr lang="hr-HR" dirty="0"/>
              <a:t>naziv projekta i njegov kratak opis i</a:t>
            </a:r>
          </a:p>
          <a:p>
            <a:pPr lvl="0"/>
            <a:r>
              <a:rPr lang="hr-HR" dirty="0"/>
              <a:t>dodijeljeni broj bodova</a:t>
            </a:r>
          </a:p>
          <a:p>
            <a:pPr lvl="0"/>
            <a:r>
              <a:rPr lang="hr-HR" dirty="0"/>
              <a:t>intenzitet potpore i iznos potpore. </a:t>
            </a:r>
          </a:p>
          <a:p>
            <a:pPr marL="0" indent="0">
              <a:buNone/>
            </a:pPr>
            <a:r>
              <a:rPr lang="hr-HR" dirty="0"/>
              <a:t> 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0019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4400" dirty="0"/>
              <a:t>HVALA NA PAŽNJI!</a:t>
            </a:r>
          </a:p>
          <a:p>
            <a:pPr marL="0" indent="0" algn="ctr">
              <a:buNone/>
            </a:pPr>
            <a:endParaRPr lang="hr-HR" sz="4400" dirty="0"/>
          </a:p>
          <a:p>
            <a:pPr marL="0" indent="0" algn="ctr">
              <a:buNone/>
            </a:pPr>
            <a:r>
              <a:rPr lang="hr-HR" sz="1600" dirty="0"/>
              <a:t>									</a:t>
            </a:r>
          </a:p>
          <a:p>
            <a:pPr marL="0" indent="0" algn="ctr">
              <a:buNone/>
            </a:pPr>
            <a:r>
              <a:rPr lang="hr-HR" sz="1600" dirty="0"/>
              <a:t>		</a:t>
            </a:r>
          </a:p>
          <a:p>
            <a:pPr marL="0" indent="0" algn="ctr">
              <a:buNone/>
            </a:pPr>
            <a:r>
              <a:rPr lang="hr-HR" sz="1600" dirty="0"/>
              <a:t>							</a:t>
            </a:r>
          </a:p>
          <a:p>
            <a:pPr marL="0" indent="0" algn="ctr">
              <a:buNone/>
            </a:pPr>
            <a:endParaRPr lang="hr-HR" sz="1600" dirty="0">
              <a:hlinkClick r:id="rId2"/>
            </a:endParaRPr>
          </a:p>
          <a:p>
            <a:pPr marL="0" indent="0" algn="r">
              <a:buNone/>
            </a:pPr>
            <a:r>
              <a:rPr lang="hr-HR" sz="1600" dirty="0">
                <a:hlinkClick r:id="rId2"/>
              </a:rPr>
              <a:t>www.lag-adrion.hr</a:t>
            </a:r>
            <a:r>
              <a:rPr lang="hr-HR" sz="1600" dirty="0"/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FB9E160-ADC0-4362-8C0D-EEA64892C9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49" y="4171941"/>
            <a:ext cx="4114751" cy="268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8362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</TotalTime>
  <Words>1819</Words>
  <Application>Microsoft Office PowerPoint</Application>
  <PresentationFormat>Široki zaslon</PresentationFormat>
  <Paragraphs>180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Wingdings 3</vt:lpstr>
      <vt:lpstr>Faseta</vt:lpstr>
      <vt:lpstr>PowerPoint prezentacija</vt:lpstr>
      <vt:lpstr>Natječaj LAG-a ADRION za mjeru 3.2.1.</vt:lpstr>
      <vt:lpstr>Predmet i svrha natječaja</vt:lpstr>
      <vt:lpstr>Iznos, udio i intenzitet javne potpore</vt:lpstr>
      <vt:lpstr>Prihvatljivi prijavitelji: </vt:lpstr>
      <vt:lpstr>Kriteriji za isključenje nositelja projekta</vt:lpstr>
      <vt:lpstr>Broj prijava projekata po nositelju projekta</vt:lpstr>
      <vt:lpstr>PowerPoint prezentacija</vt:lpstr>
      <vt:lpstr>Neprihvatljivi troškovi:</vt:lpstr>
      <vt:lpstr>Kriteriji odabira projekata</vt:lpstr>
      <vt:lpstr>PowerPoint prezentacija</vt:lpstr>
      <vt:lpstr>Podnošenje prijave projekta</vt:lpstr>
      <vt:lpstr>Na zatvorenom paketu/omotnici mora biti jasno navedeno: </vt:lpstr>
      <vt:lpstr>Pitanja i odgovori</vt:lpstr>
      <vt:lpstr>Objava rezultata Natječaja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Dragica Roscic</dc:creator>
  <cp:lastModifiedBy>Lag Adrion 9</cp:lastModifiedBy>
  <cp:revision>14</cp:revision>
  <dcterms:created xsi:type="dcterms:W3CDTF">2020-10-28T06:02:51Z</dcterms:created>
  <dcterms:modified xsi:type="dcterms:W3CDTF">2020-10-30T06:39:52Z</dcterms:modified>
</cp:coreProperties>
</file>